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8288000" cy="10287000"/>
  <p:notesSz cx="6858000" cy="9144000"/>
  <p:embeddedFontLst>
    <p:embeddedFont>
      <p:font typeface="Roboto Bold" charset="1" panose="02000000000000000000"/>
      <p:regular r:id="rId34"/>
    </p:embeddedFont>
    <p:embeddedFont>
      <p:font typeface="Six Hands Marker" charset="1" panose="03050502040202030505"/>
      <p:regular r:id="rId35"/>
    </p:embeddedFont>
    <p:embeddedFont>
      <p:font typeface="Kodchasan Bold" charset="1" panose="00000800000000000000"/>
      <p:regular r:id="rId36"/>
    </p:embeddedFont>
    <p:embeddedFont>
      <p:font typeface="Kodchasan" charset="1" panose="00000500000000000000"/>
      <p:regular r:id="rId37"/>
    </p:embeddedFont>
    <p:embeddedFont>
      <p:font typeface="Kodchasan Medium" charset="1" panose="00000600000000000000"/>
      <p:regular r:id="rId38"/>
    </p:embeddedFont>
    <p:embeddedFont>
      <p:font typeface="Montserrat Bold" charset="1" panose="00000800000000000000"/>
      <p:regular r:id="rId39"/>
    </p:embeddedFont>
    <p:embeddedFont>
      <p:font typeface="Nunito" charset="1" panose="00000000000000000000"/>
      <p:regular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d51G_Uk4.mp4>
</file>

<file path=ppt/media/VAGd5_ERqkU.mp4>
</file>

<file path=ppt/media/VAGd5_zR0IM.mp4>
</file>

<file path=ppt/media/VAGd5zmtUn0.mp4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jpe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VAGd5_ERqkU.mp4" Type="http://schemas.openxmlformats.org/officeDocument/2006/relationships/video"/><Relationship Id="rId4" Target="../media/VAGd5_ERqkU.mp4" Type="http://schemas.microsoft.com/office/2007/relationships/media"/><Relationship Id="rId5" Target="../media/image5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18.jpeg" Type="http://schemas.openxmlformats.org/officeDocument/2006/relationships/image"/><Relationship Id="rId6" Target="../media/VAGd5_zR0IM.mp4" Type="http://schemas.openxmlformats.org/officeDocument/2006/relationships/video"/><Relationship Id="rId7" Target="../media/VAGd5_zR0IM.mp4" Type="http://schemas.microsoft.com/office/2007/relationships/media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9.jpeg" Type="http://schemas.openxmlformats.org/officeDocument/2006/relationships/image"/><Relationship Id="rId4" Target="../media/VAGd51G_Uk4.mp4" Type="http://schemas.openxmlformats.org/officeDocument/2006/relationships/video"/><Relationship Id="rId5" Target="../media/VAGd51G_Uk4.mp4" Type="http://schemas.microsoft.com/office/2007/relationships/media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1.pn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Relationship Id="rId8" Target="../media/image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Relationship Id="rId3" Target="../media/VAGd5zmtUn0.mp4" Type="http://schemas.openxmlformats.org/officeDocument/2006/relationships/video"/><Relationship Id="rId4" Target="../media/VAGd5zmtUn0.mp4" Type="http://schemas.microsoft.com/office/2007/relationships/media"/><Relationship Id="rId5" Target="../media/image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jpeg" Type="http://schemas.openxmlformats.org/officeDocument/2006/relationships/image"/><Relationship Id="rId7" Target="../media/image7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1.png" Type="http://schemas.openxmlformats.org/officeDocument/2006/relationships/image"/><Relationship Id="rId6" Target="../media/image2.png" Type="http://schemas.openxmlformats.org/officeDocument/2006/relationships/image"/><Relationship Id="rId7" Target="../media/image3.png" Type="http://schemas.openxmlformats.org/officeDocument/2006/relationships/image"/><Relationship Id="rId8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4.svg" Type="http://schemas.openxmlformats.org/officeDocument/2006/relationships/image"/><Relationship Id="rId11" Target="../media/image15.png" Type="http://schemas.openxmlformats.org/officeDocument/2006/relationships/image"/><Relationship Id="rId12" Target="../media/image16.svg" Type="http://schemas.openxmlformats.org/officeDocument/2006/relationships/image"/><Relationship Id="rId13" Target="../media/image7.png" Type="http://schemas.openxmlformats.org/officeDocument/2006/relationships/image"/><Relationship Id="rId2" Target="../media/image5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Relationship Id="rId6" Target="../media/image3.png" Type="http://schemas.openxmlformats.org/officeDocument/2006/relationships/image"/><Relationship Id="rId7" Target="../media/image11.png" Type="http://schemas.openxmlformats.org/officeDocument/2006/relationships/image"/><Relationship Id="rId8" Target="../media/image12.jpe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96293" y="8606689"/>
            <a:ext cx="264818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75B9FB"/>
                </a:solidFill>
                <a:latin typeface="Roboto Bold"/>
                <a:ea typeface="Roboto Bold"/>
                <a:cs typeface="Roboto Bold"/>
                <a:sym typeface="Roboto Bold"/>
              </a:rPr>
              <a:t>#voxxed_lu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85666" y="1297887"/>
            <a:ext cx="14916668" cy="6309001"/>
            <a:chOff x="0" y="0"/>
            <a:chExt cx="19888891" cy="841200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749412"/>
              <a:ext cx="18324316" cy="25111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856"/>
                </a:lnSpc>
              </a:pPr>
              <a:r>
                <a:rPr lang="en-US" sz="11326" b="true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CSR, SSR, SSG, ISR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979269" y="5977815"/>
              <a:ext cx="15780478" cy="12876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120"/>
                </a:lnSpc>
              </a:pPr>
              <a:r>
                <a:rPr lang="en-US" sz="5800">
                  <a:solidFill>
                    <a:srgbClr val="FFFFFF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Les différents types de rendu...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979269" y="4431216"/>
              <a:ext cx="15780478" cy="12876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120"/>
                </a:lnSpc>
              </a:pPr>
              <a:r>
                <a:rPr lang="en-US" sz="5800">
                  <a:solidFill>
                    <a:srgbClr val="41B883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Single Page Applications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11940073" y="99948"/>
              <a:ext cx="1436615" cy="1248658"/>
            </a:xfrm>
            <a:custGeom>
              <a:avLst/>
              <a:gdLst/>
              <a:ahLst/>
              <a:cxnLst/>
              <a:rect r="r" b="b" t="t" l="l"/>
              <a:pathLst>
                <a:path h="1248658" w="1436615">
                  <a:moveTo>
                    <a:pt x="0" y="0"/>
                  </a:moveTo>
                  <a:lnTo>
                    <a:pt x="1436615" y="0"/>
                  </a:lnTo>
                  <a:lnTo>
                    <a:pt x="1436615" y="1248658"/>
                  </a:lnTo>
                  <a:lnTo>
                    <a:pt x="0" y="1248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0260410" y="79438"/>
              <a:ext cx="1151700" cy="1337675"/>
            </a:xfrm>
            <a:custGeom>
              <a:avLst/>
              <a:gdLst/>
              <a:ahLst/>
              <a:cxnLst/>
              <a:rect r="r" b="b" t="t" l="l"/>
              <a:pathLst>
                <a:path h="1337675" w="1151700">
                  <a:moveTo>
                    <a:pt x="0" y="0"/>
                  </a:moveTo>
                  <a:lnTo>
                    <a:pt x="1151700" y="0"/>
                  </a:lnTo>
                  <a:lnTo>
                    <a:pt x="1151700" y="1337675"/>
                  </a:lnTo>
                  <a:lnTo>
                    <a:pt x="0" y="1337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6306531" y="0"/>
              <a:ext cx="1496551" cy="1496551"/>
            </a:xfrm>
            <a:custGeom>
              <a:avLst/>
              <a:gdLst/>
              <a:ahLst/>
              <a:cxnLst/>
              <a:rect r="r" b="b" t="t" l="l"/>
              <a:pathLst>
                <a:path h="1496551" w="1496551">
                  <a:moveTo>
                    <a:pt x="0" y="0"/>
                  </a:moveTo>
                  <a:lnTo>
                    <a:pt x="1496550" y="0"/>
                  </a:lnTo>
                  <a:lnTo>
                    <a:pt x="1496550" y="1496551"/>
                  </a:lnTo>
                  <a:lnTo>
                    <a:pt x="0" y="14965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8328132" y="46057"/>
              <a:ext cx="1404438" cy="1404438"/>
            </a:xfrm>
            <a:custGeom>
              <a:avLst/>
              <a:gdLst/>
              <a:ahLst/>
              <a:cxnLst/>
              <a:rect r="r" b="b" t="t" l="l"/>
              <a:pathLst>
                <a:path h="1404438" w="1404438">
                  <a:moveTo>
                    <a:pt x="0" y="0"/>
                  </a:moveTo>
                  <a:lnTo>
                    <a:pt x="1404437" y="0"/>
                  </a:lnTo>
                  <a:lnTo>
                    <a:pt x="1404437" y="1404437"/>
                  </a:lnTo>
                  <a:lnTo>
                    <a:pt x="0" y="14044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15775307" y="5978381"/>
              <a:ext cx="4113584" cy="24336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415"/>
                </a:lnSpc>
              </a:pPr>
              <a:r>
                <a:rPr lang="en-US" sz="11010">
                  <a:solidFill>
                    <a:srgbClr val="F06A1E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🤔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5960369" y="9531304"/>
            <a:ext cx="287129" cy="287129"/>
          </a:xfrm>
          <a:custGeom>
            <a:avLst/>
            <a:gdLst/>
            <a:ahLst/>
            <a:cxnLst/>
            <a:rect r="r" b="b" t="t" l="l"/>
            <a:pathLst>
              <a:path h="287129" w="287129">
                <a:moveTo>
                  <a:pt x="0" y="0"/>
                </a:moveTo>
                <a:lnTo>
                  <a:pt x="287129" y="0"/>
                </a:lnTo>
                <a:lnTo>
                  <a:pt x="287129" y="287129"/>
                </a:lnTo>
                <a:lnTo>
                  <a:pt x="0" y="2871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5050127" y="9082389"/>
            <a:ext cx="765159" cy="765156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11083" t="-7140" r="-21755" b="-10258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5992234" y="9143899"/>
            <a:ext cx="255264" cy="260917"/>
          </a:xfrm>
          <a:custGeom>
            <a:avLst/>
            <a:gdLst/>
            <a:ahLst/>
            <a:cxnLst/>
            <a:rect r="r" b="b" t="t" l="l"/>
            <a:pathLst>
              <a:path h="260917" w="255264">
                <a:moveTo>
                  <a:pt x="0" y="0"/>
                </a:moveTo>
                <a:lnTo>
                  <a:pt x="255264" y="0"/>
                </a:lnTo>
                <a:lnTo>
                  <a:pt x="255264" y="260917"/>
                </a:lnTo>
                <a:lnTo>
                  <a:pt x="0" y="2609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323985" y="9502729"/>
            <a:ext cx="1513835" cy="271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82"/>
              </a:lnSpc>
            </a:pPr>
            <a:r>
              <a:rPr lang="en-US" b="true" sz="1630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331420" y="9082926"/>
            <a:ext cx="1180636" cy="305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7"/>
              </a:lnSpc>
            </a:pPr>
            <a:r>
              <a:rPr lang="en-US" sz="1833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66451" y="4300090"/>
            <a:ext cx="3792585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Dynamiques (SSR)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75482" y="4363019"/>
            <a:ext cx="4030288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Single Page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Application (CSR)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30767" y="4324919"/>
            <a:ext cx="3097718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...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587606" y="6092598"/>
            <a:ext cx="2504631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Générateurs de 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12112" y="6331290"/>
            <a:ext cx="3831398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Static Site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Generation (SSG)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89945" y="3689279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BC9FF1"/>
                </a:solidFill>
                <a:latin typeface="Nunito"/>
                <a:ea typeface="Nunito"/>
                <a:cs typeface="Nunito"/>
                <a:sym typeface="Nunito"/>
              </a:rPr>
              <a:t>Perl, PhP, ASP, JSP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75482" y="3752207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ACEA94"/>
                </a:solidFill>
                <a:latin typeface="Nunito"/>
                <a:ea typeface="Nunito"/>
                <a:cs typeface="Nunito"/>
                <a:sym typeface="Nunito"/>
              </a:rPr>
              <a:t>Angular, React, Vue, Svelte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529159" y="7164608"/>
            <a:ext cx="2600154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75B9FB"/>
                </a:solidFill>
                <a:latin typeface="Nunito"/>
                <a:ea typeface="Nunito"/>
                <a:cs typeface="Nunito"/>
                <a:sym typeface="Nunito"/>
              </a:rPr>
              <a:t>Jekyll (2008)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501163" y="7403300"/>
            <a:ext cx="367083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FFDE59"/>
                </a:solidFill>
                <a:latin typeface="Nunito"/>
                <a:ea typeface="Nunito"/>
                <a:cs typeface="Nunito"/>
                <a:sym typeface="Nunito"/>
              </a:rPr>
              <a:t>Next, Nuxt, AnalogJs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3987339" y="5435029"/>
            <a:ext cx="371819" cy="37181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033489" y="5435029"/>
            <a:ext cx="371819" cy="37181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6325243" y="5435029"/>
            <a:ext cx="371819" cy="371819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5B9FB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207673" y="5435029"/>
            <a:ext cx="371819" cy="371819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E07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5159789" y="5435029"/>
            <a:ext cx="371819" cy="371819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65239" y="3695065"/>
            <a:ext cx="10157521" cy="1943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Zoom sur les différents types de rendu ...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021454"/>
            <a:ext cx="1828800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ACEA94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Server-Side Rendering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743450"/>
            <a:ext cx="1828800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4185" t="21564" r="9457" b="19736"/>
          <a:stretch>
            <a:fillRect/>
          </a:stretch>
        </p:blipFill>
        <p:spPr>
          <a:xfrm flipH="false" flipV="false" rot="0">
            <a:off x="2166328" y="2126230"/>
            <a:ext cx="13955344" cy="603454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Server-Side Rendering (SSR)</a:t>
            </a: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5182624" y="9594825"/>
            <a:ext cx="422746" cy="422746"/>
          </a:xfrm>
          <a:custGeom>
            <a:avLst/>
            <a:gdLst/>
            <a:ahLst/>
            <a:cxnLst/>
            <a:rect r="r" b="b" t="t" l="l"/>
            <a:pathLst>
              <a:path h="422746" w="422746">
                <a:moveTo>
                  <a:pt x="0" y="0"/>
                </a:moveTo>
                <a:lnTo>
                  <a:pt x="422746" y="0"/>
                </a:lnTo>
                <a:lnTo>
                  <a:pt x="422746" y="422746"/>
                </a:lnTo>
                <a:lnTo>
                  <a:pt x="0" y="4227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717984" y="9547200"/>
            <a:ext cx="222885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pic>
        <p:nvPicPr>
          <p:cNvPr name="Picture 6" id="6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15933" t="23209" r="19531" b="14254"/>
          <a:stretch>
            <a:fillRect/>
          </a:stretch>
        </p:blipFill>
        <p:spPr>
          <a:xfrm flipH="false" flipV="false" rot="0">
            <a:off x="2585313" y="2080430"/>
            <a:ext cx="12590993" cy="686307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629420" y="962025"/>
            <a:ext cx="2249487" cy="593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1"/>
              </a:lnSpc>
            </a:pPr>
            <a:r>
              <a:rPr lang="en-US" sz="3458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Layout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5865" y="3040024"/>
            <a:ext cx="14952091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Idéal pour le contenu dynamique.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Adapté au SEO.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Temps de chargement initial réduit.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575865" y="227294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Avantages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</a:t>
            </a: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Server-Side Rendering (SSR)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5865" y="495010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Inconvénients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75865" y="5716549"/>
            <a:ext cx="14952091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Requiert un serveur pour générer le contenu de façon dynamique à la demande.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Rechargement de tout le contenu de la page à chaque demande.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021454"/>
            <a:ext cx="1828800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3D9AE2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Client-Side Rendering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743450"/>
            <a:ext cx="1828800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CSR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82624" y="9594825"/>
            <a:ext cx="422746" cy="422746"/>
          </a:xfrm>
          <a:custGeom>
            <a:avLst/>
            <a:gdLst/>
            <a:ahLst/>
            <a:cxnLst/>
            <a:rect r="r" b="b" t="t" l="l"/>
            <a:pathLst>
              <a:path h="422746" w="422746">
                <a:moveTo>
                  <a:pt x="0" y="0"/>
                </a:moveTo>
                <a:lnTo>
                  <a:pt x="422746" y="0"/>
                </a:lnTo>
                <a:lnTo>
                  <a:pt x="422746" y="422746"/>
                </a:lnTo>
                <a:lnTo>
                  <a:pt x="0" y="422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9354" t="26498" r="23848" b="19371"/>
          <a:stretch>
            <a:fillRect/>
          </a:stretch>
        </p:blipFill>
        <p:spPr>
          <a:xfrm flipH="false" flipV="false" rot="0">
            <a:off x="2509024" y="2119062"/>
            <a:ext cx="13269952" cy="604887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5717984" y="9547200"/>
            <a:ext cx="222885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Client-Side Rendering (CSR)</a:t>
            </a: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5865" y="3040024"/>
            <a:ext cx="14952091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Idéal pour le contenu dynamique.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Limitation des interactions avec le serveur.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Expérience utilisateur plus fluide (on ne charge plus tout le contenu de la page à chaque interaction utilisateur).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75865" y="227294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Avantages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Client-Side Rendering (CSR)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5865" y="5181600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Inconvénients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75865" y="5948045"/>
            <a:ext cx="14952091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Mauvais pour le SEO.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Temps de chargement initial élevé.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9981137" y="8661061"/>
            <a:ext cx="636152" cy="552922"/>
          </a:xfrm>
          <a:custGeom>
            <a:avLst/>
            <a:gdLst/>
            <a:ahLst/>
            <a:cxnLst/>
            <a:rect r="r" b="b" t="t" l="l"/>
            <a:pathLst>
              <a:path h="552922" w="636152">
                <a:moveTo>
                  <a:pt x="0" y="0"/>
                </a:moveTo>
                <a:lnTo>
                  <a:pt x="636152" y="0"/>
                </a:lnTo>
                <a:lnTo>
                  <a:pt x="636152" y="552922"/>
                </a:lnTo>
                <a:lnTo>
                  <a:pt x="0" y="55292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237361" y="8651979"/>
            <a:ext cx="509988" cy="592340"/>
          </a:xfrm>
          <a:custGeom>
            <a:avLst/>
            <a:gdLst/>
            <a:ahLst/>
            <a:cxnLst/>
            <a:rect r="r" b="b" t="t" l="l"/>
            <a:pathLst>
              <a:path h="592340" w="509988">
                <a:moveTo>
                  <a:pt x="0" y="0"/>
                </a:moveTo>
                <a:lnTo>
                  <a:pt x="509987" y="0"/>
                </a:lnTo>
                <a:lnTo>
                  <a:pt x="509987" y="592339"/>
                </a:lnTo>
                <a:lnTo>
                  <a:pt x="0" y="5923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7486532" y="8616803"/>
            <a:ext cx="662692" cy="662692"/>
          </a:xfrm>
          <a:custGeom>
            <a:avLst/>
            <a:gdLst/>
            <a:ahLst/>
            <a:cxnLst/>
            <a:rect r="r" b="b" t="t" l="l"/>
            <a:pathLst>
              <a:path h="662692" w="662692">
                <a:moveTo>
                  <a:pt x="0" y="0"/>
                </a:moveTo>
                <a:lnTo>
                  <a:pt x="662692" y="0"/>
                </a:lnTo>
                <a:lnTo>
                  <a:pt x="662692" y="662692"/>
                </a:lnTo>
                <a:lnTo>
                  <a:pt x="0" y="6626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381723" y="8637197"/>
            <a:ext cx="621903" cy="621903"/>
          </a:xfrm>
          <a:custGeom>
            <a:avLst/>
            <a:gdLst/>
            <a:ahLst/>
            <a:cxnLst/>
            <a:rect r="r" b="b" t="t" l="l"/>
            <a:pathLst>
              <a:path h="621903" w="621903">
                <a:moveTo>
                  <a:pt x="0" y="0"/>
                </a:moveTo>
                <a:lnTo>
                  <a:pt x="621903" y="0"/>
                </a:lnTo>
                <a:lnTo>
                  <a:pt x="621903" y="621903"/>
                </a:lnTo>
                <a:lnTo>
                  <a:pt x="0" y="6219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035947" y="7884669"/>
            <a:ext cx="2182118" cy="496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0"/>
              </a:lnSpc>
            </a:pPr>
            <a:r>
              <a:rPr lang="en-US" sz="2893">
                <a:solidFill>
                  <a:srgbClr val="41B883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SPA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021454"/>
            <a:ext cx="18288000" cy="1642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Static Site Generation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743450"/>
            <a:ext cx="1828800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SSG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627774" y="3910965"/>
            <a:ext cx="12704449" cy="1889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Historique succinct des types de rendus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Zoom sur les différents types de rendu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Etat des lieux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188058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75B9FB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Agenda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84428" y="2072257"/>
            <a:ext cx="14870065" cy="8281418"/>
            <a:chOff x="0" y="0"/>
            <a:chExt cx="19826753" cy="11041891"/>
          </a:xfrm>
        </p:grpSpPr>
        <p:pic>
          <p:nvPicPr>
            <p:cNvPr name="Picture 3" id="3">
              <a:hlinkClick action="ppaction://media"/>
            </p:cNvPr>
            <p:cNvPicPr>
              <a:picLocks noChangeAspect="true"/>
            </p:cNvPicPr>
            <p:nvPr>
              <a:videoFile r:link="rId3"/>
              <p:extLst>
                <p:ext uri="{DAA4B4D4-6D71-4841-9C94-3DE7FCFB9230}">
                  <p14:media xmlns:p14="http://schemas.microsoft.com/office/powerpoint/2010/main" r:embed="rId4"/>
                </p:ext>
              </p:extLst>
            </p:nvPr>
          </p:nvPicPr>
          <p:blipFill>
            <a:blip r:embed="rId2"/>
            <a:srcRect l="12849" t="13888" r="0" b="1644"/>
            <a:stretch>
              <a:fillRect/>
            </a:stretch>
          </p:blipFill>
          <p:spPr>
            <a:xfrm flipH="false" flipV="false" rot="0">
              <a:off x="0" y="0"/>
              <a:ext cx="19113245" cy="10420078"/>
            </a:xfrm>
            <a:prstGeom prst="rect">
              <a:avLst/>
            </a:prstGeom>
          </p:spPr>
        </p:pic>
        <p:grpSp>
          <p:nvGrpSpPr>
            <p:cNvPr name="Group 4" id="4"/>
            <p:cNvGrpSpPr/>
            <p:nvPr/>
          </p:nvGrpSpPr>
          <p:grpSpPr>
            <a:xfrm rot="0">
              <a:off x="14923950" y="9427553"/>
              <a:ext cx="4902803" cy="1614338"/>
              <a:chOff x="0" y="0"/>
              <a:chExt cx="844488" cy="278063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44488" cy="278063"/>
              </a:xfrm>
              <a:custGeom>
                <a:avLst/>
                <a:gdLst/>
                <a:ahLst/>
                <a:cxnLst/>
                <a:rect r="r" b="b" t="t" l="l"/>
                <a:pathLst>
                  <a:path h="278063" w="844488">
                    <a:moveTo>
                      <a:pt x="0" y="0"/>
                    </a:moveTo>
                    <a:lnTo>
                      <a:pt x="844488" y="0"/>
                    </a:lnTo>
                    <a:lnTo>
                      <a:pt x="844488" y="278063"/>
                    </a:lnTo>
                    <a:lnTo>
                      <a:pt x="0" y="278063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28575"/>
                <a:ext cx="844488" cy="30663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897"/>
                  </a:lnSpc>
                </a:pPr>
              </a:p>
            </p:txBody>
          </p:sp>
        </p:grpSp>
      </p:grpSp>
      <p:sp>
        <p:nvSpPr>
          <p:cNvPr name="Freeform 7" id="7"/>
          <p:cNvSpPr/>
          <p:nvPr/>
        </p:nvSpPr>
        <p:spPr>
          <a:xfrm flipH="false" flipV="false" rot="0">
            <a:off x="15182624" y="9594825"/>
            <a:ext cx="422746" cy="422746"/>
          </a:xfrm>
          <a:custGeom>
            <a:avLst/>
            <a:gdLst/>
            <a:ahLst/>
            <a:cxnLst/>
            <a:rect r="r" b="b" t="t" l="l"/>
            <a:pathLst>
              <a:path h="422746" w="422746">
                <a:moveTo>
                  <a:pt x="0" y="0"/>
                </a:moveTo>
                <a:lnTo>
                  <a:pt x="422746" y="0"/>
                </a:lnTo>
                <a:lnTo>
                  <a:pt x="422746" y="422746"/>
                </a:lnTo>
                <a:lnTo>
                  <a:pt x="0" y="4227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717984" y="9547200"/>
            <a:ext cx="2228850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b="true" sz="2400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Prerendering (SSG)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5865" y="3040024"/>
            <a:ext cx="14952091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Idéal pour le contenu statique.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Peut s'adapter au contenu dynamique si celui-ci peut être prédéterminé.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</a:t>
            </a: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dapté au SEO.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Temps de chargement initial réduit.</a:t>
            </a:r>
          </a:p>
          <a:p>
            <a:pPr algn="just">
              <a:lnSpc>
                <a:spcPts val="391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575865" y="5512079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Inconvénients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75865" y="6278524"/>
            <a:ext cx="14952091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Requiert une nouvelle génération de contenu dès qu'il y a une modification.</a:t>
            </a:r>
          </a:p>
          <a:p>
            <a:pPr algn="just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Rechargement de tout le contenu de la page à chaque demande.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75865" y="227294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Avantages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Prerendering (SSG)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3285078"/>
            <a:ext cx="18288000" cy="1396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44"/>
              </a:lnSpc>
            </a:pPr>
            <a:r>
              <a:rPr lang="en-US" sz="8174">
                <a:solidFill>
                  <a:srgbClr val="F06A1E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Incremental Static Regeneration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743450"/>
            <a:ext cx="18288000" cy="109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63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ISR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5865" y="2510155"/>
            <a:ext cx="14952091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Une version améliorée du SSG, permettant de réduire le temps de compilation en régénérant uniquement les pages dont le contenu a changé, plutôt que de tout régénérer.</a:t>
            </a:r>
          </a:p>
          <a:p>
            <a:pPr algn="just">
              <a:lnSpc>
                <a:spcPts val="447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Incremental Static Regeneration (ISR)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65239" y="4142740"/>
            <a:ext cx="10157521" cy="953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Etat des lieux ...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94587" y="2251433"/>
            <a:ext cx="1166825" cy="1014166"/>
          </a:xfrm>
          <a:custGeom>
            <a:avLst/>
            <a:gdLst/>
            <a:ahLst/>
            <a:cxnLst/>
            <a:rect r="r" b="b" t="t" l="l"/>
            <a:pathLst>
              <a:path h="1014166" w="1166825">
                <a:moveTo>
                  <a:pt x="0" y="0"/>
                </a:moveTo>
                <a:lnTo>
                  <a:pt x="1166825" y="0"/>
                </a:lnTo>
                <a:lnTo>
                  <a:pt x="1166825" y="1014165"/>
                </a:lnTo>
                <a:lnTo>
                  <a:pt x="0" y="10141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434331" y="4950877"/>
            <a:ext cx="1425847" cy="1425847"/>
          </a:xfrm>
          <a:custGeom>
            <a:avLst/>
            <a:gdLst/>
            <a:ahLst/>
            <a:cxnLst/>
            <a:rect r="r" b="b" t="t" l="l"/>
            <a:pathLst>
              <a:path h="1425847" w="1425847">
                <a:moveTo>
                  <a:pt x="0" y="0"/>
                </a:moveTo>
                <a:lnTo>
                  <a:pt x="1425847" y="0"/>
                </a:lnTo>
                <a:lnTo>
                  <a:pt x="1425847" y="1425847"/>
                </a:lnTo>
                <a:lnTo>
                  <a:pt x="0" y="1425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93221" y="2107438"/>
            <a:ext cx="1140691" cy="1140691"/>
          </a:xfrm>
          <a:custGeom>
            <a:avLst/>
            <a:gdLst/>
            <a:ahLst/>
            <a:cxnLst/>
            <a:rect r="r" b="b" t="t" l="l"/>
            <a:pathLst>
              <a:path h="1140691" w="1140691">
                <a:moveTo>
                  <a:pt x="0" y="0"/>
                </a:moveTo>
                <a:lnTo>
                  <a:pt x="1140690" y="0"/>
                </a:lnTo>
                <a:lnTo>
                  <a:pt x="1140690" y="1140691"/>
                </a:lnTo>
                <a:lnTo>
                  <a:pt x="0" y="11406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16926" y="6501382"/>
            <a:ext cx="12932604" cy="1528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3562" indent="-316781" lvl="1">
              <a:lnSpc>
                <a:spcPts val="4108"/>
              </a:lnSpc>
              <a:buFont typeface="Arial"/>
              <a:buChar char="•"/>
            </a:pPr>
            <a:r>
              <a:rPr lang="en-US" sz="2934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  : Angular Universal (v&lt;17), @Angular/SSR (v17+), AnalogJs</a:t>
            </a:r>
          </a:p>
          <a:p>
            <a:pPr algn="l" marL="633562" indent="-316781" lvl="1">
              <a:lnSpc>
                <a:spcPts val="4108"/>
              </a:lnSpc>
              <a:buFont typeface="Arial"/>
              <a:buChar char="•"/>
            </a:pPr>
            <a:r>
              <a:rPr lang="en-US" sz="2934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SSG  : @Angular/SSR , AnalogJs</a:t>
            </a:r>
          </a:p>
          <a:p>
            <a:pPr algn="l" marL="633562" indent="-316781" lvl="1">
              <a:lnSpc>
                <a:spcPts val="4108"/>
              </a:lnSpc>
              <a:buFont typeface="Arial"/>
              <a:buChar char="•"/>
            </a:pPr>
            <a:r>
              <a:rPr lang="en-US" sz="2934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ISR : ngx-ISR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03771" y="3636674"/>
            <a:ext cx="5518756" cy="497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8"/>
              </a:lnSpc>
            </a:pPr>
            <a:r>
              <a:rPr lang="en-US" sz="2934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SSR, SSG, ISR  : Nuxt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68988" y="3654143"/>
            <a:ext cx="5442151" cy="497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8"/>
              </a:lnSpc>
            </a:pPr>
            <a:r>
              <a:rPr lang="en-US" sz="2934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SSR, SSG, ISR  : Next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11083" t="-7140" r="-21755" b="-10258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On fait un mixe selon le besoin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75865" y="3040024"/>
            <a:ext cx="14952091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Le premier rendu est généré côté serveur. (</a:t>
            </a:r>
            <a:r>
              <a:rPr lang="en-US" sz="2799">
                <a:solidFill>
                  <a:srgbClr val="FF2A2A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</a:t>
            </a: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)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Du JavaScript est injecté dans cette réponse.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Après le premier chargement, le JavaScript prend le relais pour généré dynamiquement le contenu côté client. (</a:t>
            </a:r>
            <a:r>
              <a:rPr lang="en-US" sz="2799">
                <a:solidFill>
                  <a:srgbClr val="FF2A2A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CSR</a:t>
            </a: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575865" y="227294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Mécanisme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40512"/>
            <a:ext cx="18288000" cy="871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3"/>
              </a:lnSpc>
            </a:pPr>
            <a:r>
              <a:rPr lang="en-US" sz="5038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 avec les SPA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75865" y="5540654"/>
            <a:ext cx="3041454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79"/>
              </a:lnSpc>
            </a:pPr>
            <a:r>
              <a:rPr lang="en-US" sz="31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Déduction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75865" y="6307099"/>
            <a:ext cx="1495209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19"/>
              </a:lnSpc>
            </a:pP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C’est de l’ </a:t>
            </a:r>
            <a:r>
              <a:rPr lang="en-US" sz="2799">
                <a:solidFill>
                  <a:srgbClr val="FF2A2A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HYBRIDE</a:t>
            </a:r>
            <a:r>
              <a:rPr lang="en-US" sz="2799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 (SSR au démarrage + CSR ensuite) au final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72821" y="7893329"/>
            <a:ext cx="14577229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le terme "</a:t>
            </a:r>
            <a:r>
              <a:rPr lang="en-US" sz="2400">
                <a:solidFill>
                  <a:srgbClr val="FF2A2A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rendu</a:t>
            </a:r>
            <a:r>
              <a:rPr lang="en-US" sz="2400">
                <a:solidFill>
                  <a:srgbClr val="E7ECF7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" fait principalement référence au </a:t>
            </a:r>
            <a:r>
              <a:rPr lang="en-US" sz="2400">
                <a:solidFill>
                  <a:srgbClr val="FF2A2A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mécanisme de premier chargement de la page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3341617" y="1778940"/>
          <a:ext cx="11604766" cy="5476875"/>
        </p:xfrm>
        <a:graphic>
          <a:graphicData uri="http://schemas.openxmlformats.org/drawingml/2006/table">
            <a:tbl>
              <a:tblPr/>
              <a:tblGrid>
                <a:gridCol w="2255127"/>
                <a:gridCol w="2216405"/>
                <a:gridCol w="2971475"/>
                <a:gridCol w="2061519"/>
                <a:gridCol w="2100240"/>
              </a:tblGrid>
              <a:tr h="176827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Kodchasan Bold"/>
                          <a:ea typeface="Kodchasan Bold"/>
                          <a:cs typeface="Kodchasan Bold"/>
                          <a:sym typeface="Kodchasan Bold"/>
                        </a:rPr>
                        <a:t>Type de rendu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C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Kodchasan Bold"/>
                          <a:ea typeface="Kodchasan Bold"/>
                          <a:cs typeface="Kodchasan Bold"/>
                          <a:sym typeface="Kodchasan Bold"/>
                        </a:rPr>
                        <a:t>SEO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C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Kodchasan Bold"/>
                          <a:ea typeface="Kodchasan Bold"/>
                          <a:cs typeface="Kodchasan Bold"/>
                          <a:sym typeface="Kodchasan Bold"/>
                        </a:rPr>
                        <a:t>Performance (Core Web Vitals)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C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Kodchasan Bold"/>
                          <a:ea typeface="Kodchasan Bold"/>
                          <a:cs typeface="Kodchasan Bold"/>
                          <a:sym typeface="Kodchasan Bold"/>
                        </a:rPr>
                        <a:t>Contenu statique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CF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 b="true">
                          <a:solidFill>
                            <a:srgbClr val="000000"/>
                          </a:solidFill>
                          <a:latin typeface="Kodchasan Bold"/>
                          <a:ea typeface="Kodchasan Bold"/>
                          <a:cs typeface="Kodchasan Bold"/>
                          <a:sym typeface="Kodchasan Bold"/>
                        </a:rPr>
                        <a:t>Contenu dynamique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CF7"/>
                    </a:solidFill>
                  </a:tcPr>
                </a:tc>
              </a:tr>
              <a:tr h="9271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CSR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04E4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❌ Mauvais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04E4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❌ Mauvais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04E4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-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04E4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Oui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04E4E"/>
                    </a:solidFill>
                  </a:tcPr>
                </a:tc>
              </a:tr>
              <a:tr h="9271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SSR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-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Oui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71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SSG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Très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Oui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⚠️ Limité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271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ISR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Très bon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Oui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400">
                          <a:solidFill>
                            <a:srgbClr val="FFFFFF"/>
                          </a:solidFill>
                          <a:latin typeface="Kodchasan"/>
                          <a:ea typeface="Kodchasan"/>
                          <a:cs typeface="Kodchasan"/>
                          <a:sym typeface="Kodchasan"/>
                        </a:rPr>
                        <a:t>✅ Oui</a:t>
                      </a:r>
                      <a:endParaRPr lang="en-US" sz="1100"/>
                    </a:p>
                  </a:txBody>
                  <a:tcPr marL="152400" marR="152400" marT="152400" marB="1524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99227" y="8013812"/>
            <a:ext cx="11307842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UX prioritaire (sans besoin de SEO ni Core Web Vitals) → </a:t>
            </a:r>
            <a:r>
              <a:rPr lang="en-US" sz="2799">
                <a:solidFill>
                  <a:srgbClr val="F06A1E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CSR</a:t>
            </a: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SEO + Contenu statique → </a:t>
            </a:r>
            <a:r>
              <a:rPr lang="en-US" sz="2799">
                <a:solidFill>
                  <a:srgbClr val="ACEA94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SSG, ISR</a:t>
            </a:r>
          </a:p>
          <a:p>
            <a:pPr algn="l" marL="604519" indent="-302260" lvl="1">
              <a:lnSpc>
                <a:spcPts val="391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SEO + Contenu dynamique → </a:t>
            </a:r>
            <a:r>
              <a:rPr lang="en-US" sz="2799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SSR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569087"/>
            <a:ext cx="18288000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60"/>
              </a:lnSpc>
            </a:pPr>
            <a:r>
              <a:rPr lang="en-US" sz="3900">
                <a:solidFill>
                  <a:srgbClr val="FFDE59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Les SPA aujourd’hui : Quel rendu choisir ?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256926" y="6751552"/>
            <a:ext cx="9774148" cy="6547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7"/>
              </a:lnSpc>
            </a:pPr>
            <a:r>
              <a:rPr lang="en-US" b="true" sz="3848">
                <a:solidFill>
                  <a:srgbClr val="FCFDFC"/>
                </a:solidFill>
                <a:latin typeface="Roboto Bold"/>
                <a:ea typeface="Roboto Bold"/>
                <a:cs typeface="Roboto Bold"/>
                <a:sym typeface="Roboto Bold"/>
              </a:rPr>
              <a:t>MERCI !!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9652955" y="8722329"/>
            <a:ext cx="331136" cy="331136"/>
          </a:xfrm>
          <a:custGeom>
            <a:avLst/>
            <a:gdLst/>
            <a:ahLst/>
            <a:cxnLst/>
            <a:rect r="r" b="b" t="t" l="l"/>
            <a:pathLst>
              <a:path h="331136" w="331136">
                <a:moveTo>
                  <a:pt x="0" y="0"/>
                </a:moveTo>
                <a:lnTo>
                  <a:pt x="331137" y="0"/>
                </a:lnTo>
                <a:lnTo>
                  <a:pt x="331137" y="331136"/>
                </a:lnTo>
                <a:lnTo>
                  <a:pt x="0" y="33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147754" y="7962098"/>
            <a:ext cx="1248582" cy="1248577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072302" y="8693754"/>
            <a:ext cx="1918894" cy="30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31"/>
              </a:lnSpc>
            </a:pPr>
            <a:r>
              <a:rPr lang="en-US" sz="1879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@DevPropulsor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70985" y="8672969"/>
            <a:ext cx="1361588" cy="366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60"/>
              </a:lnSpc>
            </a:pPr>
            <a:r>
              <a:rPr lang="en-US" sz="211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15411" y="8045792"/>
            <a:ext cx="4524835" cy="481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38"/>
              </a:lnSpc>
            </a:pPr>
            <a:r>
              <a:rPr lang="en-US" sz="2813" b="true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Modeste ASSIONGBON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732582" y="8780193"/>
            <a:ext cx="254101" cy="259728"/>
          </a:xfrm>
          <a:custGeom>
            <a:avLst/>
            <a:gdLst/>
            <a:ahLst/>
            <a:cxnLst/>
            <a:rect r="r" b="b" t="t" l="l"/>
            <a:pathLst>
              <a:path h="259728" w="254101">
                <a:moveTo>
                  <a:pt x="0" y="0"/>
                </a:moveTo>
                <a:lnTo>
                  <a:pt x="254101" y="0"/>
                </a:lnTo>
                <a:lnTo>
                  <a:pt x="254101" y="259728"/>
                </a:lnTo>
                <a:lnTo>
                  <a:pt x="0" y="2597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042325" y="1028700"/>
            <a:ext cx="10203351" cy="4315505"/>
            <a:chOff x="0" y="0"/>
            <a:chExt cx="13604468" cy="575400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184567"/>
              <a:ext cx="12534262" cy="17297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46"/>
                </a:lnSpc>
              </a:pPr>
              <a:r>
                <a:rPr lang="en-US" sz="7747" b="true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CSR, SSR, SSG, ISR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669843" y="4090950"/>
              <a:ext cx="10794217" cy="878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54"/>
                </a:lnSpc>
              </a:pPr>
              <a:r>
                <a:rPr lang="en-US" sz="3967">
                  <a:solidFill>
                    <a:srgbClr val="FFFFFF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Les différents types de rendu...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669843" y="3033039"/>
              <a:ext cx="10794217" cy="8787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554"/>
                </a:lnSpc>
              </a:pPr>
              <a:r>
                <a:rPr lang="en-US" sz="3967">
                  <a:solidFill>
                    <a:srgbClr val="41B883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Single Page Applications</a:t>
              </a:r>
            </a:p>
          </p:txBody>
        </p:sp>
        <p:sp>
          <p:nvSpPr>
            <p:cNvPr name="Freeform 14" id="14"/>
            <p:cNvSpPr/>
            <p:nvPr/>
          </p:nvSpPr>
          <p:spPr>
            <a:xfrm flipH="false" flipV="false" rot="0">
              <a:off x="8167290" y="68367"/>
              <a:ext cx="982678" cy="854111"/>
            </a:xfrm>
            <a:custGeom>
              <a:avLst/>
              <a:gdLst/>
              <a:ahLst/>
              <a:cxnLst/>
              <a:rect r="r" b="b" t="t" l="l"/>
              <a:pathLst>
                <a:path h="854111" w="982678">
                  <a:moveTo>
                    <a:pt x="0" y="0"/>
                  </a:moveTo>
                  <a:lnTo>
                    <a:pt x="982678" y="0"/>
                  </a:lnTo>
                  <a:lnTo>
                    <a:pt x="982678" y="854111"/>
                  </a:lnTo>
                  <a:lnTo>
                    <a:pt x="0" y="8541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7018361" y="54337"/>
              <a:ext cx="787790" cy="915001"/>
            </a:xfrm>
            <a:custGeom>
              <a:avLst/>
              <a:gdLst/>
              <a:ahLst/>
              <a:cxnLst/>
              <a:rect r="r" b="b" t="t" l="l"/>
              <a:pathLst>
                <a:path h="915001" w="787790">
                  <a:moveTo>
                    <a:pt x="0" y="0"/>
                  </a:moveTo>
                  <a:lnTo>
                    <a:pt x="787790" y="0"/>
                  </a:lnTo>
                  <a:lnTo>
                    <a:pt x="787790" y="915001"/>
                  </a:lnTo>
                  <a:lnTo>
                    <a:pt x="0" y="91500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4313815" y="0"/>
              <a:ext cx="1023676" cy="1023676"/>
            </a:xfrm>
            <a:custGeom>
              <a:avLst/>
              <a:gdLst/>
              <a:ahLst/>
              <a:cxnLst/>
              <a:rect r="r" b="b" t="t" l="l"/>
              <a:pathLst>
                <a:path h="1023676" w="1023676">
                  <a:moveTo>
                    <a:pt x="0" y="0"/>
                  </a:moveTo>
                  <a:lnTo>
                    <a:pt x="1023676" y="0"/>
                  </a:lnTo>
                  <a:lnTo>
                    <a:pt x="1023676" y="1023676"/>
                  </a:lnTo>
                  <a:lnTo>
                    <a:pt x="0" y="10236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5696637" y="31504"/>
              <a:ext cx="960668" cy="960668"/>
            </a:xfrm>
            <a:custGeom>
              <a:avLst/>
              <a:gdLst/>
              <a:ahLst/>
              <a:cxnLst/>
              <a:rect r="r" b="b" t="t" l="l"/>
              <a:pathLst>
                <a:path h="960668" w="960668">
                  <a:moveTo>
                    <a:pt x="0" y="0"/>
                  </a:moveTo>
                  <a:lnTo>
                    <a:pt x="960669" y="0"/>
                  </a:lnTo>
                  <a:lnTo>
                    <a:pt x="960669" y="960668"/>
                  </a:lnTo>
                  <a:lnTo>
                    <a:pt x="0" y="9606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10790680" y="4089815"/>
              <a:ext cx="2813788" cy="16641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544"/>
                </a:lnSpc>
              </a:pPr>
              <a:r>
                <a:rPr lang="en-US" sz="7531">
                  <a:solidFill>
                    <a:srgbClr val="F06A1E"/>
                  </a:solidFill>
                  <a:latin typeface="Six Hands Marker"/>
                  <a:ea typeface="Six Hands Marker"/>
                  <a:cs typeface="Six Hands Marker"/>
                  <a:sym typeface="Six Hands Marker"/>
                </a:rPr>
                <a:t>🤔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679132"/>
            <a:ext cx="2648182" cy="622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75B9FB"/>
                </a:solidFill>
                <a:latin typeface="Roboto Bold"/>
                <a:ea typeface="Roboto Bold"/>
                <a:cs typeface="Roboto Bold"/>
                <a:sym typeface="Roboto Bold"/>
              </a:rPr>
              <a:t>#voxxed_lu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64704" y="6526520"/>
            <a:ext cx="3160520" cy="483356"/>
            <a:chOff x="0" y="0"/>
            <a:chExt cx="4214027" cy="64447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4474" cy="644474"/>
            </a:xfrm>
            <a:custGeom>
              <a:avLst/>
              <a:gdLst/>
              <a:ahLst/>
              <a:cxnLst/>
              <a:rect r="r" b="b" t="t" l="l"/>
              <a:pathLst>
                <a:path h="644474" w="644474">
                  <a:moveTo>
                    <a:pt x="0" y="0"/>
                  </a:moveTo>
                  <a:lnTo>
                    <a:pt x="644474" y="0"/>
                  </a:lnTo>
                  <a:lnTo>
                    <a:pt x="644474" y="644474"/>
                  </a:lnTo>
                  <a:lnTo>
                    <a:pt x="0" y="6444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816154" y="-47625"/>
              <a:ext cx="3397873" cy="5936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41"/>
                </a:lnSpc>
              </a:pPr>
              <a:r>
                <a:rPr lang="en-US" b="true" sz="2744">
                  <a:solidFill>
                    <a:srgbClr val="FFFFFF"/>
                  </a:solidFill>
                  <a:latin typeface="Kodchasan Bold"/>
                  <a:ea typeface="Kodchasan Bold"/>
                  <a:cs typeface="Kodchasan Bold"/>
                  <a:sym typeface="Kodchasan Bold"/>
                </a:rPr>
                <a:t>Dev Propulsor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465070" y="7309922"/>
            <a:ext cx="2155934" cy="488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36"/>
              </a:lnSpc>
            </a:pPr>
            <a:r>
              <a:rPr lang="en-US" sz="295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372485" y="1495986"/>
            <a:ext cx="2892451" cy="940037"/>
            <a:chOff x="0" y="0"/>
            <a:chExt cx="3856601" cy="12533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344194"/>
              <a:ext cx="801112" cy="769890"/>
            </a:xfrm>
            <a:custGeom>
              <a:avLst/>
              <a:gdLst/>
              <a:ahLst/>
              <a:cxnLst/>
              <a:rect r="r" b="b" t="t" l="l"/>
              <a:pathLst>
                <a:path h="769890" w="801112">
                  <a:moveTo>
                    <a:pt x="0" y="0"/>
                  </a:moveTo>
                  <a:lnTo>
                    <a:pt x="801112" y="0"/>
                  </a:lnTo>
                  <a:lnTo>
                    <a:pt x="801112" y="769890"/>
                  </a:lnTo>
                  <a:lnTo>
                    <a:pt x="0" y="76989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18570" t="-48862" r="-119157" b="-51058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1606429">
              <a:off x="448263" y="101327"/>
              <a:ext cx="550897" cy="424492"/>
            </a:xfrm>
            <a:custGeom>
              <a:avLst/>
              <a:gdLst/>
              <a:ahLst/>
              <a:cxnLst/>
              <a:rect r="r" b="b" t="t" l="l"/>
              <a:pathLst>
                <a:path h="424492" w="550897">
                  <a:moveTo>
                    <a:pt x="0" y="0"/>
                  </a:moveTo>
                  <a:lnTo>
                    <a:pt x="550898" y="0"/>
                  </a:lnTo>
                  <a:lnTo>
                    <a:pt x="550898" y="424492"/>
                  </a:lnTo>
                  <a:lnTo>
                    <a:pt x="0" y="4244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16679" r="0" b="-13098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2617933" y="412208"/>
              <a:ext cx="1238668" cy="773714"/>
            </a:xfrm>
            <a:custGeom>
              <a:avLst/>
              <a:gdLst/>
              <a:ahLst/>
              <a:cxnLst/>
              <a:rect r="r" b="b" t="t" l="l"/>
              <a:pathLst>
                <a:path h="773714" w="1238668">
                  <a:moveTo>
                    <a:pt x="0" y="0"/>
                  </a:moveTo>
                  <a:lnTo>
                    <a:pt x="1238668" y="0"/>
                  </a:lnTo>
                  <a:lnTo>
                    <a:pt x="1238668" y="773714"/>
                  </a:lnTo>
                  <a:lnTo>
                    <a:pt x="0" y="7737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14246" t="-26912" r="-14246" b="-27368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341757" y="230914"/>
              <a:ext cx="933468" cy="1022468"/>
            </a:xfrm>
            <a:custGeom>
              <a:avLst/>
              <a:gdLst/>
              <a:ahLst/>
              <a:cxnLst/>
              <a:rect r="r" b="b" t="t" l="l"/>
              <a:pathLst>
                <a:path h="1022468" w="933468">
                  <a:moveTo>
                    <a:pt x="0" y="0"/>
                  </a:moveTo>
                  <a:lnTo>
                    <a:pt x="933468" y="0"/>
                  </a:lnTo>
                  <a:lnTo>
                    <a:pt x="933468" y="1022468"/>
                  </a:lnTo>
                  <a:lnTo>
                    <a:pt x="0" y="102246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-16568" t="-8177" r="-15656" b="-12538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2520771" y="4903135"/>
            <a:ext cx="4738529" cy="1565775"/>
          </a:xfrm>
          <a:custGeom>
            <a:avLst/>
            <a:gdLst/>
            <a:ahLst/>
            <a:cxnLst/>
            <a:rect r="r" b="b" t="t" l="l"/>
            <a:pathLst>
              <a:path h="1565775" w="4738529">
                <a:moveTo>
                  <a:pt x="0" y="0"/>
                </a:moveTo>
                <a:lnTo>
                  <a:pt x="4738529" y="0"/>
                </a:lnTo>
                <a:lnTo>
                  <a:pt x="4738529" y="1565775"/>
                </a:lnTo>
                <a:lnTo>
                  <a:pt x="0" y="156577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77549" y="1238250"/>
            <a:ext cx="7056860" cy="5149277"/>
          </a:xfrm>
          <a:custGeom>
            <a:avLst/>
            <a:gdLst/>
            <a:ahLst/>
            <a:cxnLst/>
            <a:rect r="r" b="b" t="t" l="l"/>
            <a:pathLst>
              <a:path h="5149277" w="7056860">
                <a:moveTo>
                  <a:pt x="0" y="0"/>
                </a:moveTo>
                <a:lnTo>
                  <a:pt x="7056859" y="0"/>
                </a:lnTo>
                <a:lnTo>
                  <a:pt x="7056859" y="5149277"/>
                </a:lnTo>
                <a:lnTo>
                  <a:pt x="0" y="514927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74045" t="-102495" r="-164998" b="-147342"/>
            </a:stretch>
          </a:blipFill>
          <a:ln w="57150" cap="sq">
            <a:solidFill>
              <a:srgbClr val="3D9AE2"/>
            </a:solidFill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7657892">
            <a:off x="9662451" y="2326671"/>
            <a:ext cx="774171" cy="218703"/>
          </a:xfrm>
          <a:custGeom>
            <a:avLst/>
            <a:gdLst/>
            <a:ahLst/>
            <a:cxnLst/>
            <a:rect r="r" b="b" t="t" l="l"/>
            <a:pathLst>
              <a:path h="218703" w="774171">
                <a:moveTo>
                  <a:pt x="0" y="0"/>
                </a:moveTo>
                <a:lnTo>
                  <a:pt x="774171" y="0"/>
                </a:lnTo>
                <a:lnTo>
                  <a:pt x="774171" y="218704"/>
                </a:lnTo>
                <a:lnTo>
                  <a:pt x="0" y="21870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-9718516">
            <a:off x="13288524" y="4373616"/>
            <a:ext cx="1230633" cy="347654"/>
          </a:xfrm>
          <a:custGeom>
            <a:avLst/>
            <a:gdLst/>
            <a:ahLst/>
            <a:cxnLst/>
            <a:rect r="r" b="b" t="t" l="l"/>
            <a:pathLst>
              <a:path h="347654" w="1230633">
                <a:moveTo>
                  <a:pt x="0" y="0"/>
                </a:moveTo>
                <a:lnTo>
                  <a:pt x="1230634" y="0"/>
                </a:lnTo>
                <a:lnTo>
                  <a:pt x="1230634" y="347654"/>
                </a:lnTo>
                <a:lnTo>
                  <a:pt x="0" y="34765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639120">
            <a:off x="7679144" y="3649947"/>
            <a:ext cx="1204759" cy="596356"/>
          </a:xfrm>
          <a:custGeom>
            <a:avLst/>
            <a:gdLst/>
            <a:ahLst/>
            <a:cxnLst/>
            <a:rect r="r" b="b" t="t" l="l"/>
            <a:pathLst>
              <a:path h="596356" w="1204759">
                <a:moveTo>
                  <a:pt x="0" y="0"/>
                </a:moveTo>
                <a:lnTo>
                  <a:pt x="1204759" y="0"/>
                </a:lnTo>
                <a:lnTo>
                  <a:pt x="1204759" y="596356"/>
                </a:lnTo>
                <a:lnTo>
                  <a:pt x="0" y="59635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089442" y="7450920"/>
            <a:ext cx="303292" cy="310009"/>
          </a:xfrm>
          <a:custGeom>
            <a:avLst/>
            <a:gdLst/>
            <a:ahLst/>
            <a:cxnLst/>
            <a:rect r="r" b="b" t="t" l="l"/>
            <a:pathLst>
              <a:path h="310009" w="303292">
                <a:moveTo>
                  <a:pt x="0" y="0"/>
                </a:moveTo>
                <a:lnTo>
                  <a:pt x="303292" y="0"/>
                </a:lnTo>
                <a:lnTo>
                  <a:pt x="303292" y="310009"/>
                </a:lnTo>
                <a:lnTo>
                  <a:pt x="0" y="31000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694114" y="2823442"/>
            <a:ext cx="7918799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75B9FB"/>
                </a:solidFill>
                <a:latin typeface="Kodchasan"/>
                <a:ea typeface="Kodchasan"/>
                <a:cs typeface="Kodchasan"/>
                <a:sym typeface="Kodchasan"/>
              </a:rPr>
              <a:t>JavaScript Sr. Web Developer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75B9FB"/>
                </a:solidFill>
                <a:latin typeface="Kodchasan"/>
                <a:ea typeface="Kodchasan"/>
                <a:cs typeface="Kodchasan"/>
                <a:sym typeface="Kodchasan"/>
              </a:rPr>
              <a:t>Speaker, Trainer</a:t>
            </a:r>
          </a:p>
          <a:p>
            <a:pPr algn="l" marL="755654" indent="-377827" lvl="1">
              <a:lnSpc>
                <a:spcPts val="4900"/>
              </a:lnSpc>
              <a:buFont typeface="Arial"/>
              <a:buChar char="•"/>
            </a:pPr>
            <a:r>
              <a:rPr lang="en-US" sz="3500">
                <a:solidFill>
                  <a:srgbClr val="75B9FB"/>
                </a:solidFill>
                <a:latin typeface="Kodchasan"/>
                <a:ea typeface="Kodchasan"/>
                <a:cs typeface="Kodchasan"/>
                <a:sym typeface="Kodchasan"/>
              </a:rPr>
              <a:t>Content Creator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7644" y="6639835"/>
            <a:ext cx="5436668" cy="6162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70"/>
              </a:lnSpc>
            </a:pPr>
            <a:r>
              <a:rPr lang="en-US" b="true" sz="3621">
                <a:solidFill>
                  <a:srgbClr val="FFFFFF"/>
                </a:solidFill>
                <a:latin typeface="Kodchasan Medium"/>
                <a:ea typeface="Kodchasan Medium"/>
                <a:cs typeface="Kodchasan Medium"/>
                <a:sym typeface="Kodchasan Medium"/>
              </a:rPr>
              <a:t>Modeste ASSIONGBON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65239" y="3695065"/>
            <a:ext cx="10157521" cy="1943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</a:pPr>
            <a:r>
              <a:rPr lang="en-US" sz="5600">
                <a:solidFill>
                  <a:srgbClr val="FCFDFC"/>
                </a:solidFill>
                <a:latin typeface="Six Hands Marker"/>
                <a:ea typeface="Six Hands Marker"/>
                <a:cs typeface="Six Hands Marker"/>
                <a:sym typeface="Six Hands Marker"/>
              </a:rPr>
              <a:t>Historique des types de rendus ...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6277160" y="9384640"/>
            <a:ext cx="238680" cy="238680"/>
          </a:xfrm>
          <a:custGeom>
            <a:avLst/>
            <a:gdLst/>
            <a:ahLst/>
            <a:cxnLst/>
            <a:rect r="r" b="b" t="t" l="l"/>
            <a:pathLst>
              <a:path h="238680" w="238680">
                <a:moveTo>
                  <a:pt x="0" y="0"/>
                </a:moveTo>
                <a:lnTo>
                  <a:pt x="238680" y="0"/>
                </a:lnTo>
                <a:lnTo>
                  <a:pt x="238680" y="238680"/>
                </a:lnTo>
                <a:lnTo>
                  <a:pt x="0" y="2386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5520507" y="9011472"/>
            <a:ext cx="636051" cy="636048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6303648" y="9062603"/>
            <a:ext cx="212192" cy="216892"/>
          </a:xfrm>
          <a:custGeom>
            <a:avLst/>
            <a:gdLst/>
            <a:ahLst/>
            <a:cxnLst/>
            <a:rect r="r" b="b" t="t" l="l"/>
            <a:pathLst>
              <a:path h="216892" w="212192">
                <a:moveTo>
                  <a:pt x="0" y="0"/>
                </a:moveTo>
                <a:lnTo>
                  <a:pt x="212192" y="0"/>
                </a:lnTo>
                <a:lnTo>
                  <a:pt x="212192" y="216892"/>
                </a:lnTo>
                <a:lnTo>
                  <a:pt x="0" y="21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579422" y="9356065"/>
            <a:ext cx="1258399" cy="230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7"/>
              </a:lnSpc>
            </a:pPr>
            <a:r>
              <a:rPr lang="en-US" b="true" sz="1355">
                <a:solidFill>
                  <a:srgbClr val="FFFFFF"/>
                </a:solidFill>
                <a:latin typeface="Kodchasan Bold"/>
                <a:ea typeface="Kodchasan Bold"/>
                <a:cs typeface="Kodchasan Bold"/>
                <a:sym typeface="Kodchasan Bold"/>
              </a:rPr>
              <a:t>Dev Propulsor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585602" y="9007097"/>
            <a:ext cx="981422" cy="258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34"/>
              </a:lnSpc>
            </a:pPr>
            <a:r>
              <a:rPr lang="en-US" sz="1524">
                <a:solidFill>
                  <a:srgbClr val="FFFFFF"/>
                </a:solidFill>
                <a:latin typeface="Kodchasan"/>
                <a:ea typeface="Kodchasan"/>
                <a:cs typeface="Kodchasan"/>
                <a:sym typeface="Kodchasan"/>
              </a:rPr>
              <a:t>@rblmdst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66451" y="4300090"/>
            <a:ext cx="3792585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Dynamiques (SSR)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789945" y="3689279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BC9FF1"/>
                </a:solidFill>
                <a:latin typeface="Nunito"/>
                <a:ea typeface="Nunito"/>
                <a:cs typeface="Nunito"/>
                <a:sym typeface="Nunito"/>
              </a:rPr>
              <a:t>Perl, PhP, ASP, JSP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3987339" y="5435029"/>
            <a:ext cx="371819" cy="371819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66451" y="4300090"/>
            <a:ext cx="3792585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Dynamiques (SSR)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587606" y="6092598"/>
            <a:ext cx="2504631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Générateurs de 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89945" y="3689279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BC9FF1"/>
                </a:solidFill>
                <a:latin typeface="Nunito"/>
                <a:ea typeface="Nunito"/>
                <a:cs typeface="Nunito"/>
                <a:sym typeface="Nunito"/>
              </a:rPr>
              <a:t>Perl, PhP, ASP, JSP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29159" y="7164608"/>
            <a:ext cx="2600154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75B9FB"/>
                </a:solidFill>
                <a:latin typeface="Nunito"/>
                <a:ea typeface="Nunito"/>
                <a:cs typeface="Nunito"/>
                <a:sym typeface="Nunito"/>
              </a:rPr>
              <a:t>Jekyll (2008)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3987339" y="5435029"/>
            <a:ext cx="371819" cy="37181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325243" y="5435029"/>
            <a:ext cx="371819" cy="371819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5B9F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66451" y="4300090"/>
            <a:ext cx="3792585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Dynamiques (SSR)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75482" y="4363019"/>
            <a:ext cx="4030288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Single Page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Application (CSR)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87606" y="6092598"/>
            <a:ext cx="2504631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Générateurs de 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89945" y="3689279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BC9FF1"/>
                </a:solidFill>
                <a:latin typeface="Nunito"/>
                <a:ea typeface="Nunito"/>
                <a:cs typeface="Nunito"/>
                <a:sym typeface="Nunito"/>
              </a:rPr>
              <a:t>Perl, PhP, ASP, JSP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75482" y="3752207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ACEA94"/>
                </a:solidFill>
                <a:latin typeface="Nunito"/>
                <a:ea typeface="Nunito"/>
                <a:cs typeface="Nunito"/>
                <a:sym typeface="Nunito"/>
              </a:rPr>
              <a:t>Angular, React, Vue, Svelte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29159" y="7164608"/>
            <a:ext cx="2600154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75B9FB"/>
                </a:solidFill>
                <a:latin typeface="Nunito"/>
                <a:ea typeface="Nunito"/>
                <a:cs typeface="Nunito"/>
                <a:sym typeface="Nunito"/>
              </a:rPr>
              <a:t>Jekyll (2008)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987339" y="5435029"/>
            <a:ext cx="371819" cy="371819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325243" y="5435029"/>
            <a:ext cx="371819" cy="37181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5B9F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9207673" y="5435029"/>
            <a:ext cx="371819" cy="37181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E07C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1B1B1B">
                <a:alpha val="100000"/>
              </a:srgbClr>
            </a:gs>
            <a:gs pos="100000">
              <a:srgbClr val="242121">
                <a:alpha val="100000"/>
              </a:srgbClr>
            </a:gs>
          </a:gsLst>
          <a:path path="circle">
            <a:fillToRect l="50000" r="50000" t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38300" y="5620938"/>
            <a:ext cx="14539643" cy="0"/>
          </a:xfrm>
          <a:prstGeom prst="line">
            <a:avLst/>
          </a:prstGeom>
          <a:ln cap="flat" w="762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08741" y="5435029"/>
            <a:ext cx="371819" cy="371819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C03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466451" y="4300090"/>
            <a:ext cx="3792585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Dynamiques (SSR)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75482" y="4363019"/>
            <a:ext cx="4030288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Single Page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Application (CSR)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68408" y="6092598"/>
            <a:ext cx="2554151" cy="405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587606" y="6092598"/>
            <a:ext cx="2504631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Générateurs de Sites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Statiques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12112" y="6331290"/>
            <a:ext cx="3831398" cy="833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7"/>
              </a:lnSpc>
              <a:spcBef>
                <a:spcPct val="0"/>
              </a:spcBef>
            </a:pP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Static Site</a:t>
            </a:r>
            <a:r>
              <a:rPr lang="en-US" b="true" sz="2419">
                <a:solidFill>
                  <a:srgbClr val="14141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Generation (SSG)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89945" y="3689279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BC9FF1"/>
                </a:solidFill>
                <a:latin typeface="Nunito"/>
                <a:ea typeface="Nunito"/>
                <a:cs typeface="Nunito"/>
                <a:sym typeface="Nunito"/>
              </a:rPr>
              <a:t>Perl, PhP, ASP, JSP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675482" y="3752207"/>
            <a:ext cx="393569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ACEA94"/>
                </a:solidFill>
                <a:latin typeface="Nunito"/>
                <a:ea typeface="Nunito"/>
                <a:cs typeface="Nunito"/>
                <a:sym typeface="Nunito"/>
              </a:rPr>
              <a:t>Angular, React, Vue, Svelte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45562" y="6726458"/>
            <a:ext cx="3041777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3"/>
              </a:lnSpc>
            </a:pPr>
            <a:r>
              <a:rPr lang="en-US" sz="2202" spc="55">
                <a:solidFill>
                  <a:srgbClr val="FFC030"/>
                </a:solidFill>
                <a:latin typeface="Nunito"/>
                <a:ea typeface="Nunito"/>
                <a:cs typeface="Nunito"/>
                <a:sym typeface="Nunito"/>
              </a:rPr>
              <a:t>HTML écrit à la main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29159" y="7164608"/>
            <a:ext cx="2600154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75B9FB"/>
                </a:solidFill>
                <a:latin typeface="Nunito"/>
                <a:ea typeface="Nunito"/>
                <a:cs typeface="Nunito"/>
                <a:sym typeface="Nunito"/>
              </a:rPr>
              <a:t>Jekyll (2008)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501163" y="7403300"/>
            <a:ext cx="3670833" cy="372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3"/>
              </a:lnSpc>
            </a:pPr>
            <a:r>
              <a:rPr lang="en-US" sz="2202" spc="55">
                <a:solidFill>
                  <a:srgbClr val="FFDE59"/>
                </a:solidFill>
                <a:latin typeface="Nunito"/>
                <a:ea typeface="Nunito"/>
                <a:cs typeface="Nunito"/>
                <a:sym typeface="Nunito"/>
              </a:rPr>
              <a:t>Next, Nuxt, AnalogJs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3987339" y="5435029"/>
            <a:ext cx="371819" cy="37181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C9FF1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033489" y="5435029"/>
            <a:ext cx="371819" cy="371819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6325243" y="5435029"/>
            <a:ext cx="371819" cy="371819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5B9FB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207673" y="5435029"/>
            <a:ext cx="371819" cy="371819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EE07C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800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DAGqdUvq3Ng</dc:identifier>
  <dcterms:modified xsi:type="dcterms:W3CDTF">2011-08-01T06:04:30Z</dcterms:modified>
  <cp:revision>1</cp:revision>
  <dc:title>Les SPA &amp; Les différents types de rendu</dc:title>
</cp:coreProperties>
</file>

<file path=docProps/thumbnail.jpeg>
</file>